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409" r:id="rId3"/>
    <p:sldId id="423" r:id="rId4"/>
    <p:sldId id="406" r:id="rId5"/>
    <p:sldId id="413" r:id="rId6"/>
    <p:sldId id="287" r:id="rId7"/>
    <p:sldId id="375" r:id="rId8"/>
    <p:sldId id="422" r:id="rId9"/>
    <p:sldId id="37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2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1002" y="60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7/19/2021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7/19/2021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79159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2619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62799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35936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02361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video is more of a general overview of education and COVID but does refer to digital divide and other aspects that are a </a:t>
            </a:r>
            <a:r>
              <a:rPr lang="en-GB"/>
              <a:t>knock-on effect.</a:t>
            </a:r>
          </a:p>
          <a:p>
            <a:r>
              <a:rPr lang="en-GB" dirty="0"/>
              <a:t>Complete worksheet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78752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quiz template for teachers to share with their students:</a:t>
            </a:r>
          </a:p>
          <a:p>
            <a:r>
              <a:rPr lang="en-GB" dirty="0"/>
              <a:t>https://forms.office.com/Pages/ShareFormPage.aspx?id=cdJyXzS9Y0yZF8UZZlqALiw7DWJu831Jg5qPZF4a9X9UOVBGU1NERkVXOVhFS1dBM1g1WlhGS1VYRC4u&amp;sharetoken=HKNavxHmiXLuOGIpQR7a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86020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www.youtube.com/watch?v=bkmY4kVAB-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DT19: Digital divide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7D12EF48-8D2B-4ECD-AEF9-BEC9F2F6800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21081" r="21081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7163" y="927960"/>
          <a:ext cx="11430234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does B2B stand for? (1 point)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Which implementation method overhauls the old system with a new system? (2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Information found on the internet that is written from a persons perspective is known as what? (3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stages of the Systems Development Life Cycle (4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backup methods (5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term is used to describe tailor-made software? (6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parts of a URL (7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piece of network hardware copies all packets of data to all devices on the network? (8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methods of interaction with a digital device. (9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graphic is made up of lines and curves? (10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is the digital representation of sound achieved? (11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sort of data is represented using a pattern of binary numbers? (12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291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7163" y="927960"/>
          <a:ext cx="11430234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does B2B stand for?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Business to Business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Which implementation method overhauls the old system with a new system? (2 points)</a:t>
                      </a:r>
                    </a:p>
                    <a:p>
                      <a:endParaRPr lang="en-GB" sz="16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-GB" sz="1600" kern="1200" dirty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Big Bang/Direct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Information found on the internet that is written from a persons perspective is known as what? (3 point)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Biased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stages of the Systems Development Life Cycle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Investigation, Analysis, Design, Implementation, Maintenance, Evaluation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backup methods (5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Full, Incremental, Grandfather-Father-Son (GFS) and Differential.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term is used to describe tailor-made software? (6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Bespoke software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parts of a URL (7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Scheme, Subdomain, Second level domain, Top level domain, Sub directory.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piece of network hardware copies all packets of data to all devices on the network? (8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Hub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methods of interaction with a digital device. (9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Speech, Traditional, Gesture, Touch, Virtual Reality, Augmented Reality, Biometrics.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graphic is made up of lines and curves? (10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Vector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is the digital representation of sound achieved? (11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Sampling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sort of data is represented using a pattern of binary numbers? (12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Digital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5849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D5AECA-38E1-44DC-A46A-F1A91FCAA9F5}"/>
              </a:ext>
            </a:extLst>
          </p:cNvPr>
          <p:cNvSpPr txBox="1"/>
          <p:nvPr/>
        </p:nvSpPr>
        <p:spPr>
          <a:xfrm>
            <a:off x="271463" y="1036213"/>
            <a:ext cx="8088766" cy="30820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Describe what is meant by the term ‘teleworking’.</a:t>
            </a:r>
          </a:p>
          <a:p>
            <a:endParaRPr lang="en-GB" sz="2000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.………………………………………………………………………..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.………………………………………………………………………..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.………………………………………………………………………..</a:t>
            </a:r>
          </a:p>
          <a:p>
            <a:pPr algn="r"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              </a:t>
            </a:r>
            <a:r>
              <a:rPr lang="en-GB" sz="2000" b="1" dirty="0">
                <a:latin typeface="+mj-lt"/>
              </a:rPr>
              <a:t>[2]</a:t>
            </a:r>
            <a:endParaRPr lang="en-GB" sz="20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Describe means to…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Give a detailed account or picture of a situation, event, pattern or process.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5CA7F2-05CB-463C-A376-11A6A7E0B9D8}"/>
              </a:ext>
            </a:extLst>
          </p:cNvPr>
          <p:cNvSpPr txBox="1"/>
          <p:nvPr/>
        </p:nvSpPr>
        <p:spPr>
          <a:xfrm>
            <a:off x="8572499" y="2987196"/>
            <a:ext cx="3348037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In this question you need two key points such as: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Tx/>
              <a:buChar char="-"/>
            </a:pPr>
            <a:r>
              <a:rPr lang="en-GB" sz="2000" dirty="0">
                <a:latin typeface="+mj-lt"/>
              </a:rPr>
              <a:t>Where would you work from?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+mj-lt"/>
              </a:rPr>
              <a:t>How would manage to do your job? </a:t>
            </a:r>
          </a:p>
        </p:txBody>
      </p:sp>
    </p:spTree>
    <p:extLst>
      <p:ext uri="{BB962C8B-B14F-4D97-AF65-F5344CB8AC3E}">
        <p14:creationId xmlns:p14="http://schemas.microsoft.com/office/powerpoint/2010/main" val="1486286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7590020" y="1036213"/>
            <a:ext cx="4330517" cy="22467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1 mark per bullet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Work from home/remotely…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….with the use of technology/by example (e.g. video call, email, collaboration through cloud computing)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F0C485-DC53-4C10-85CB-80436EBE5732}"/>
              </a:ext>
            </a:extLst>
          </p:cNvPr>
          <p:cNvSpPr txBox="1"/>
          <p:nvPr/>
        </p:nvSpPr>
        <p:spPr>
          <a:xfrm>
            <a:off x="271463" y="1036213"/>
            <a:ext cx="7013758" cy="43131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Describe what is meant by the term ‘teleworking’.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pPr algn="r"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                     </a:t>
            </a:r>
            <a:r>
              <a:rPr lang="en-GB" sz="2000" b="1" dirty="0">
                <a:latin typeface="+mj-lt"/>
              </a:rPr>
              <a:t>[2]</a:t>
            </a:r>
            <a:endParaRPr lang="en-GB" sz="2000" dirty="0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8BCA5B-455D-4142-AFA6-72150ADFB674}"/>
              </a:ext>
            </a:extLst>
          </p:cNvPr>
          <p:cNvSpPr/>
          <p:nvPr/>
        </p:nvSpPr>
        <p:spPr>
          <a:xfrm>
            <a:off x="576262" y="1632307"/>
            <a:ext cx="60960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B050"/>
                </a:solidFill>
                <a:latin typeface="+mj-lt"/>
              </a:rPr>
              <a:t>The ability to work from home and </a:t>
            </a:r>
            <a:r>
              <a:rPr lang="en-GB" sz="2000" dirty="0">
                <a:solidFill>
                  <a:srgbClr val="FF0000"/>
                </a:solidFill>
                <a:latin typeface="+mj-lt"/>
              </a:rPr>
              <a:t>do so by using technology.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773D4E-4D5B-4930-845A-800D1107B280}"/>
              </a:ext>
            </a:extLst>
          </p:cNvPr>
          <p:cNvSpPr txBox="1"/>
          <p:nvPr/>
        </p:nvSpPr>
        <p:spPr>
          <a:xfrm>
            <a:off x="10466494" y="1514340"/>
            <a:ext cx="554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000" b="1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DFF99B-9F23-4884-A6C6-F62EC25E3F52}"/>
              </a:ext>
            </a:extLst>
          </p:cNvPr>
          <p:cNvSpPr txBox="1"/>
          <p:nvPr/>
        </p:nvSpPr>
        <p:spPr>
          <a:xfrm>
            <a:off x="10916197" y="1907817"/>
            <a:ext cx="554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71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440362"/>
            <a:ext cx="6992936" cy="4500000"/>
          </a:xfrm>
        </p:spPr>
        <p:txBody>
          <a:bodyPr/>
          <a:lstStyle/>
          <a:p>
            <a:r>
              <a:rPr lang="en-GB" dirty="0"/>
              <a:t>Learners should be aware of the impact that changing working practices have had on culture and society.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To identify the main causes of a digital divide on a local and global scale. </a:t>
            </a:r>
          </a:p>
          <a:p>
            <a:r>
              <a:rPr lang="en-GB" dirty="0"/>
              <a:t>Explain the economic, educational, social and cultural impact of a digital divide. </a:t>
            </a:r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59636" y="2425046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31E52789-9C66-4EA1-BC8E-EB61D8D9655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9315" r="29315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38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5089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Key terms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DB93D879-5187-4FB1-9252-A89736885B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94400" y="6678000"/>
            <a:ext cx="597600" cy="144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DF6201-7AEA-4F10-B9D5-32AC05F37195}"/>
              </a:ext>
            </a:extLst>
          </p:cNvPr>
          <p:cNvSpPr txBox="1"/>
          <p:nvPr/>
        </p:nvSpPr>
        <p:spPr>
          <a:xfrm>
            <a:off x="157164" y="624840"/>
            <a:ext cx="2481105" cy="19389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j-lt"/>
              </a:rPr>
              <a:t>Important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Censorship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Economic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Educational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Social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Cultural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C78DC07-0DC5-40D2-8A2D-B11ACA8F2F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994988"/>
              </p:ext>
            </p:extLst>
          </p:nvPr>
        </p:nvGraphicFramePr>
        <p:xfrm>
          <a:off x="2893102" y="624840"/>
          <a:ext cx="9173980" cy="2778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8603">
                  <a:extLst>
                    <a:ext uri="{9D8B030D-6E8A-4147-A177-3AD203B41FA5}">
                      <a16:colId xmlns:a16="http://schemas.microsoft.com/office/drawing/2014/main" val="1736239629"/>
                    </a:ext>
                  </a:extLst>
                </a:gridCol>
                <a:gridCol w="7045377">
                  <a:extLst>
                    <a:ext uri="{9D8B030D-6E8A-4147-A177-3AD203B41FA5}">
                      <a16:colId xmlns:a16="http://schemas.microsoft.com/office/drawing/2014/main" val="299465419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Key words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848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Censorship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The suppression or prohibition of any parts of books, films, news, etc. that are considered obscene, politically unacceptable, or a threat to security.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934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Economic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In an economy, the production and consumption of goods and services are used to fulfill the needs of those living and operating within it.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63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Educational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Intended or serving to educate or enlighten.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296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Social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Relating to society or its organisation.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225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Cultural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Relating to the ideas, customs, and social behaviour of a society.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5723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598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991" y="146385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Digital divide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5370669" y="641224"/>
            <a:ext cx="6664165" cy="11126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The video you have watched drives home the issue with the access (or lack of) to technology and the impact it can have on a student’s education.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457958"/>
              </p:ext>
            </p:extLst>
          </p:nvPr>
        </p:nvGraphicFramePr>
        <p:xfrm>
          <a:off x="5381469" y="1889452"/>
          <a:ext cx="6664165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4165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0396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does the term ‘digital divide’ mean?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has caused a digital divide within the UK?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has caused a digital divide globally?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Using the map above, identify one particular content that illustrates lack of access to technology.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444763" y="1488696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64561"/>
              </p:ext>
            </p:extLst>
          </p:nvPr>
        </p:nvGraphicFramePr>
        <p:xfrm>
          <a:off x="5370668" y="4022840"/>
          <a:ext cx="6664165" cy="2688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4165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The digital divide is the gap between people who do not have access to digital technology and those who do. This can lead to many people becoming ‘disadvantaged’.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Affordability, Disability/illness, Lack of knowledge/skills, People living remote areas and cultural factors.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Affordability, Limited access to electricity and Censorship.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Africa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7259" y="1510336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9882D25-C716-4E47-AC58-533BB904E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13530"/>
              </p:ext>
            </p:extLst>
          </p:nvPr>
        </p:nvGraphicFramePr>
        <p:xfrm>
          <a:off x="233441" y="5975015"/>
          <a:ext cx="4938166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816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4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EEAABFDD-C0CB-4AF3-B422-45B3FCF4E8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374" y="691672"/>
            <a:ext cx="4938166" cy="32896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1D1C0A81-B89E-4A7E-BD93-C1A62EC64B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006" y="5564056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07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53637"/>
            <a:ext cx="1203483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Self-checker tool</a:t>
            </a:r>
          </a:p>
          <a:p>
            <a:r>
              <a:rPr lang="en-GB" dirty="0">
                <a:latin typeface="+mj-lt"/>
              </a:rPr>
              <a:t> 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99D91F-DACF-47AB-9D51-979816D6725A}"/>
              </a:ext>
            </a:extLst>
          </p:cNvPr>
          <p:cNvSpPr txBox="1"/>
          <p:nvPr/>
        </p:nvSpPr>
        <p:spPr>
          <a:xfrm>
            <a:off x="269817" y="698367"/>
            <a:ext cx="8004753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How confident are you that know what is meant by the following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To identify the main causes of a digital divide on a local and global scale.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Explain the economic, educational, social and cultural impact of a digital divide. </a:t>
            </a:r>
          </a:p>
        </p:txBody>
      </p:sp>
      <p:pic>
        <p:nvPicPr>
          <p:cNvPr id="2050" name="Picture 2" descr="Traffic light - Wikipedia">
            <a:extLst>
              <a:ext uri="{FF2B5EF4-FFF2-40B4-BE49-F238E27FC236}">
                <a16:creationId xmlns:a16="http://schemas.microsoft.com/office/drawing/2014/main" id="{2CF71E16-28E5-4112-BF99-9BA4302B45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3" r="20810"/>
          <a:stretch/>
        </p:blipFill>
        <p:spPr bwMode="auto">
          <a:xfrm>
            <a:off x="8664314" y="434715"/>
            <a:ext cx="3117955" cy="530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3F5A226-D20E-4B70-83A2-05E79609BF0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75951" y="4332493"/>
          <a:ext cx="799861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861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Complete the multiple-choice quiz provided by your teacher to check understanding.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4" name="Picture 4" descr="Question Mark PNG | PNG All">
            <a:extLst>
              <a:ext uri="{FF2B5EF4-FFF2-40B4-BE49-F238E27FC236}">
                <a16:creationId xmlns:a16="http://schemas.microsoft.com/office/drawing/2014/main" id="{0551B630-659F-4D40-8149-D46100937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007" y="4048348"/>
            <a:ext cx="667563" cy="66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359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1028</Words>
  <Application>Microsoft Office PowerPoint</Application>
  <PresentationFormat>Widescreen</PresentationFormat>
  <Paragraphs>156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Lucida Sans Typewriter</vt:lpstr>
      <vt:lpstr>Times New Roman</vt:lpstr>
      <vt:lpstr>Tw Cen MT</vt:lpstr>
      <vt:lpstr>Wingdings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Lesson Objectives: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2021-07-19T18:59:36Z</dcterms:modified>
</cp:coreProperties>
</file>